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4" r:id="rId19"/>
    <p:sldId id="296" r:id="rId20"/>
    <p:sldId id="297" r:id="rId21"/>
    <p:sldId id="298" r:id="rId22"/>
    <p:sldId id="299" r:id="rId23"/>
    <p:sldId id="279" r:id="rId24"/>
    <p:sldId id="280" r:id="rId25"/>
    <p:sldId id="281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3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6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1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5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8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9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1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4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2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0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DC94-DE59-44CF-B919-950CC4FCADE2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8239-883A-4619-8AD1-3C2D7D27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7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Review Guide Pre-Calculus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2020-2021 </a:t>
            </a:r>
          </a:p>
          <a:p>
            <a:r>
              <a:rPr lang="en-US" dirty="0" smtClean="0"/>
              <a:t>Semester 1 GP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0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2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Don’t Forget when referencing NEVER USE THE Y AXIS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25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You need to be able to switch from radian to degree and vice versa with your brain and your digital devices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67600" cy="508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69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2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Don’t Forget when referencing NEVER USE THE Y AXIS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25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You need to be able to switch from radian to degree and vice versa with your brain and your digital devices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62038"/>
            <a:ext cx="69532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0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2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Don’t Forget when referencing NEVER USE THE Y AXIS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25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You need to be able to switch from radian to degree and vice versa with your brain and your digital devices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62038"/>
            <a:ext cx="69532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9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2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Don’t Forget when referencing NEVER USE THE Y AXIS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25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You need to be able to switch from radian to degree and vice versa with your brain and your digital devices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62038"/>
            <a:ext cx="69532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4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33400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You should be able to use referencing and ordinary points in the coordinate plane to determine the angle formed in the standard position &amp; all related six trigonometric ratios with CORRECT SIGNS</a:t>
            </a:r>
            <a:endParaRPr lang="en-US" sz="32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43800" cy="513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43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33400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You should be able to use referencing and ordinary points in the coordinate plane to determine the angle formed in the standard position &amp; all related six trigonometric ratios with CORRECT SIGNS</a:t>
            </a:r>
            <a:endParaRPr lang="en-US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2" y="1524000"/>
            <a:ext cx="6155795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67909" y="1208543"/>
                <a:ext cx="17526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i="1" dirty="0" smtClean="0">
                    <a:latin typeface="Cambria Math"/>
                  </a:rPr>
                  <a:t>Exact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</a:rPr>
                      <m:t>θ</m:t>
                    </m:r>
                  </m:oMath>
                </a14:m>
                <a:endParaRPr lang="en-US" sz="1600" b="0" i="1" dirty="0" smtClean="0">
                  <a:latin typeface="Cambria Math"/>
                </a:endParaRPr>
              </a:p>
              <a:p>
                <a:endParaRPr lang="en-US" sz="1600" i="1" dirty="0">
                  <a:latin typeface="Cambria Math"/>
                </a:endParaRPr>
              </a:p>
              <a:p>
                <a:r>
                  <a:rPr lang="en-US" sz="1600" b="0" i="1" dirty="0" smtClean="0">
                    <a:latin typeface="Cambria Math"/>
                  </a:rPr>
                  <a:t>__________________</a:t>
                </a:r>
              </a:p>
              <a:p>
                <a:endParaRPr lang="en-US" sz="1600" i="1" dirty="0">
                  <a:latin typeface="Cambria Math"/>
                </a:endParaRPr>
              </a:p>
              <a:p>
                <a:r>
                  <a:rPr lang="en-US" sz="1600" b="0" i="1" dirty="0" smtClean="0">
                    <a:latin typeface="Cambria Math"/>
                  </a:rPr>
                  <a:t>Approximate </a:t>
                </a:r>
              </a:p>
              <a:p>
                <a:r>
                  <a:rPr lang="en-US" sz="1600" i="1" dirty="0" smtClean="0">
                    <a:latin typeface="Cambria Math"/>
                  </a:rPr>
                  <a:t>Value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</a:rPr>
                      <m:t>θ</m:t>
                    </m:r>
                  </m:oMath>
                </a14:m>
                <a:endParaRPr lang="en-US" sz="1600" i="1" dirty="0" smtClean="0">
                  <a:latin typeface="Cambria Math"/>
                </a:endParaRPr>
              </a:p>
              <a:p>
                <a:endParaRPr lang="en-US" sz="1600" b="0" i="1" dirty="0">
                  <a:latin typeface="Cambria Math"/>
                </a:endParaRPr>
              </a:p>
              <a:p>
                <a:r>
                  <a:rPr lang="en-US" sz="1600" i="1" dirty="0" smtClean="0">
                    <a:latin typeface="Cambria Math"/>
                  </a:rPr>
                  <a:t>_________________</a:t>
                </a:r>
              </a:p>
              <a:p>
                <a:endParaRPr lang="en-US" sz="1600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𝑜𝑠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ec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909" y="1208543"/>
                <a:ext cx="1752600" cy="5170646"/>
              </a:xfrm>
              <a:prstGeom prst="rect">
                <a:avLst/>
              </a:prstGeom>
              <a:blipFill rotWithShape="1">
                <a:blip r:embed="rId3"/>
                <a:stretch>
                  <a:fillRect l="-1736" t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74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33400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You should be able to use referencing and ordinary points in the coordinate plane to determine the angle formed in the standard position &amp; all related six trigonometric ratios with CORRECT SIGNS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67909" y="1208543"/>
                <a:ext cx="17526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i="1" dirty="0" smtClean="0">
                    <a:latin typeface="Cambria Math"/>
                  </a:rPr>
                  <a:t>Exact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</a:rPr>
                      <m:t>θ</m:t>
                    </m:r>
                  </m:oMath>
                </a14:m>
                <a:endParaRPr lang="en-US" sz="1600" b="0" i="1" dirty="0" smtClean="0">
                  <a:latin typeface="Cambria Math"/>
                </a:endParaRPr>
              </a:p>
              <a:p>
                <a:endParaRPr lang="en-US" sz="1600" i="1" dirty="0">
                  <a:latin typeface="Cambria Math"/>
                </a:endParaRPr>
              </a:p>
              <a:p>
                <a:r>
                  <a:rPr lang="en-US" sz="1600" b="0" i="1" dirty="0" smtClean="0">
                    <a:latin typeface="Cambria Math"/>
                  </a:rPr>
                  <a:t>__________________</a:t>
                </a:r>
              </a:p>
              <a:p>
                <a:endParaRPr lang="en-US" sz="1600" i="1" dirty="0">
                  <a:latin typeface="Cambria Math"/>
                </a:endParaRPr>
              </a:p>
              <a:p>
                <a:r>
                  <a:rPr lang="en-US" sz="1600" b="0" i="1" dirty="0" smtClean="0">
                    <a:latin typeface="Cambria Math"/>
                  </a:rPr>
                  <a:t>Approximate </a:t>
                </a:r>
              </a:p>
              <a:p>
                <a:r>
                  <a:rPr lang="en-US" sz="1600" i="1" dirty="0" smtClean="0">
                    <a:latin typeface="Cambria Math"/>
                  </a:rPr>
                  <a:t>Value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</a:rPr>
                      <m:t>θ</m:t>
                    </m:r>
                  </m:oMath>
                </a14:m>
                <a:endParaRPr lang="en-US" sz="1600" i="1" dirty="0" smtClean="0">
                  <a:latin typeface="Cambria Math"/>
                </a:endParaRPr>
              </a:p>
              <a:p>
                <a:endParaRPr lang="en-US" sz="1600" b="0" i="1" dirty="0">
                  <a:latin typeface="Cambria Math"/>
                </a:endParaRPr>
              </a:p>
              <a:p>
                <a:r>
                  <a:rPr lang="en-US" sz="1600" i="1" dirty="0" smtClean="0">
                    <a:latin typeface="Cambria Math"/>
                  </a:rPr>
                  <a:t>_________________</a:t>
                </a:r>
              </a:p>
              <a:p>
                <a:endParaRPr lang="en-US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𝑜𝑠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909" y="1208543"/>
                <a:ext cx="17526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736" t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615579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37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33400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You should be able to use referencing and ordinary points in the coordinate plane to determine the angle formed in the standard position &amp; all related six trigonometric ratios with CORRECT SIGNS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67909" y="1208543"/>
                <a:ext cx="17526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i="1" dirty="0" smtClean="0">
                    <a:latin typeface="Cambria Math"/>
                  </a:rPr>
                  <a:t>Exact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</a:rPr>
                      <m:t>θ</m:t>
                    </m:r>
                  </m:oMath>
                </a14:m>
                <a:endParaRPr lang="en-US" sz="1600" b="0" i="1" dirty="0" smtClean="0">
                  <a:latin typeface="Cambria Math"/>
                </a:endParaRPr>
              </a:p>
              <a:p>
                <a:endParaRPr lang="en-US" sz="1600" i="1" dirty="0">
                  <a:latin typeface="Cambria Math"/>
                </a:endParaRPr>
              </a:p>
              <a:p>
                <a:r>
                  <a:rPr lang="en-US" sz="1600" b="0" i="1" dirty="0" smtClean="0">
                    <a:latin typeface="Cambria Math"/>
                  </a:rPr>
                  <a:t>__________________</a:t>
                </a:r>
              </a:p>
              <a:p>
                <a:endParaRPr lang="en-US" sz="1600" i="1" dirty="0">
                  <a:latin typeface="Cambria Math"/>
                </a:endParaRPr>
              </a:p>
              <a:p>
                <a:r>
                  <a:rPr lang="en-US" sz="1600" b="0" i="1" dirty="0" smtClean="0">
                    <a:latin typeface="Cambria Math"/>
                  </a:rPr>
                  <a:t>Approximate </a:t>
                </a:r>
              </a:p>
              <a:p>
                <a:r>
                  <a:rPr lang="en-US" sz="1600" i="1" dirty="0" smtClean="0">
                    <a:latin typeface="Cambria Math"/>
                  </a:rPr>
                  <a:t>Value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</a:rPr>
                      <m:t>θ</m:t>
                    </m:r>
                  </m:oMath>
                </a14:m>
                <a:endParaRPr lang="en-US" sz="1600" i="1" dirty="0" smtClean="0">
                  <a:latin typeface="Cambria Math"/>
                </a:endParaRPr>
              </a:p>
              <a:p>
                <a:endParaRPr lang="en-US" sz="1600" b="0" i="1" dirty="0">
                  <a:latin typeface="Cambria Math"/>
                </a:endParaRPr>
              </a:p>
              <a:p>
                <a:r>
                  <a:rPr lang="en-US" sz="1600" i="1" dirty="0" smtClean="0">
                    <a:latin typeface="Cambria Math"/>
                  </a:rPr>
                  <a:t>_________________</a:t>
                </a:r>
              </a:p>
              <a:p>
                <a:endParaRPr lang="en-US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𝑜𝑠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909" y="1208543"/>
                <a:ext cx="17526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736" t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2" y="1577101"/>
            <a:ext cx="6248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56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33400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You should be able to use referencing and ordinary points in the coordinate plane to determine the angle formed in the standard position &amp; all related six trigonometric ratios with CORRECT SIGNS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67909" y="1208543"/>
                <a:ext cx="17526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i="1" dirty="0" smtClean="0">
                    <a:latin typeface="Cambria Math"/>
                  </a:rPr>
                  <a:t>Exact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</a:rPr>
                      <m:t>θ</m:t>
                    </m:r>
                  </m:oMath>
                </a14:m>
                <a:endParaRPr lang="en-US" sz="1600" b="0" i="1" dirty="0" smtClean="0">
                  <a:latin typeface="Cambria Math"/>
                </a:endParaRPr>
              </a:p>
              <a:p>
                <a:endParaRPr lang="en-US" sz="1600" i="1" dirty="0">
                  <a:latin typeface="Cambria Math"/>
                </a:endParaRPr>
              </a:p>
              <a:p>
                <a:r>
                  <a:rPr lang="en-US" sz="1600" b="0" i="1" dirty="0" smtClean="0">
                    <a:latin typeface="Cambria Math"/>
                  </a:rPr>
                  <a:t>__________________</a:t>
                </a:r>
              </a:p>
              <a:p>
                <a:endParaRPr lang="en-US" sz="1600" i="1" dirty="0">
                  <a:latin typeface="Cambria Math"/>
                </a:endParaRPr>
              </a:p>
              <a:p>
                <a:r>
                  <a:rPr lang="en-US" sz="1600" b="0" i="1" dirty="0" smtClean="0">
                    <a:latin typeface="Cambria Math"/>
                  </a:rPr>
                  <a:t>Approximate </a:t>
                </a:r>
              </a:p>
              <a:p>
                <a:r>
                  <a:rPr lang="en-US" sz="1600" i="1" dirty="0" smtClean="0">
                    <a:latin typeface="Cambria Math"/>
                  </a:rPr>
                  <a:t>Value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</a:rPr>
                      <m:t>θ</m:t>
                    </m:r>
                  </m:oMath>
                </a14:m>
                <a:endParaRPr lang="en-US" sz="1600" i="1" dirty="0" smtClean="0">
                  <a:latin typeface="Cambria Math"/>
                </a:endParaRPr>
              </a:p>
              <a:p>
                <a:endParaRPr lang="en-US" sz="1600" b="0" i="1" dirty="0">
                  <a:latin typeface="Cambria Math"/>
                </a:endParaRPr>
              </a:p>
              <a:p>
                <a:r>
                  <a:rPr lang="en-US" sz="1600" i="1" dirty="0" smtClean="0">
                    <a:latin typeface="Cambria Math"/>
                  </a:rPr>
                  <a:t>_________________</a:t>
                </a:r>
              </a:p>
              <a:p>
                <a:endParaRPr lang="en-US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𝑜𝑠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=______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909" y="1208543"/>
                <a:ext cx="17526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736" t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1376"/>
            <a:ext cx="6427560" cy="490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56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9426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99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You should know about the Special Values on the Sine Curve and Cosine Curve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73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9519"/>
            <a:ext cx="3638379" cy="313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You should speak of these special values in terms of both degrees and radians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0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70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37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850618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796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850618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401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Big Conceptual Goal: Connect the graphs of Sine and Cosine to the Unit Circle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9" y="3896616"/>
            <a:ext cx="3221966" cy="2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4438"/>
            <a:ext cx="3155830" cy="27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07057"/>
            <a:ext cx="4038600" cy="407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343400" y="5638800"/>
                <a:ext cx="441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4400" i="1" dirty="0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4400" b="0" i="1" smtClean="0">
                          <a:latin typeface="Cambria Math"/>
                        </a:rPr>
                        <m:t>,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4400" i="1" dirty="0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4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638800"/>
                <a:ext cx="44196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92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/>
              <a:t>Bigger Conceptual Goal: </a:t>
            </a:r>
            <a:br>
              <a:rPr lang="en-US" sz="1800" dirty="0" smtClean="0"/>
            </a:br>
            <a:r>
              <a:rPr lang="en-US" sz="1800" dirty="0" smtClean="0"/>
              <a:t>Connect the vertically compressed graphs of Sine and Cosine to the ANY Circle with 0&lt; radius &lt; 1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343400" y="5638800"/>
                <a:ext cx="441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4400" i="1" dirty="0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4400" b="0" i="1" smtClean="0">
                          <a:latin typeface="Cambria Math"/>
                        </a:rPr>
                        <m:t>,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0" i="1" smtClean="0">
                              <a:latin typeface="Cambria Math"/>
                            </a:rPr>
                            <m:t>𝑟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4400" i="1" dirty="0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4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638800"/>
                <a:ext cx="4419600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46" y="1524000"/>
            <a:ext cx="3762708" cy="36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9" y="1143000"/>
            <a:ext cx="371535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5690"/>
            <a:ext cx="3836841" cy="271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/>
              <a:t>Bigger Conceptual Goal: </a:t>
            </a:r>
            <a:br>
              <a:rPr lang="en-US" sz="1800" dirty="0" smtClean="0"/>
            </a:br>
            <a:r>
              <a:rPr lang="en-US" sz="1800" dirty="0" smtClean="0"/>
              <a:t>Connect the vertically stretched graphs of Sine and Cosine to the ANY Circle with radius &gt;1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628520" y="5638799"/>
                <a:ext cx="441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4400" i="1" dirty="0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4400" b="0" i="1" smtClean="0">
                          <a:latin typeface="Cambria Math"/>
                        </a:rPr>
                        <m:t>,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0" i="1" smtClean="0">
                              <a:latin typeface="Cambria Math"/>
                            </a:rPr>
                            <m:t>𝑟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4400" i="1" dirty="0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4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20" y="5638799"/>
                <a:ext cx="4419600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86200"/>
            <a:ext cx="4038599" cy="28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83" y="1371600"/>
            <a:ext cx="38004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6" y="990600"/>
            <a:ext cx="400984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325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You should be able to graph, describe, and use proper vocabulary related to trigonometric transformations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543800" cy="513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292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You should be able to graph, describe, and use proper vocabulary related to trigonometric transformations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20000" cy="51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62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You should be able to graph, describe, and use proper vocabulary related to trigonometric transformations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2037"/>
            <a:ext cx="772972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755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You should be able to graph, describe, and use proper vocabulary related to trigonometric transformations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48600" cy="53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5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should know about the Special Values on the Unit Circle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You should speak of these special values in terms of both degrees and radians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09291"/>
            <a:ext cx="4038600" cy="407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04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You should be able to graph, describe, and use proper vocabulary related to trigonometric transformations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848600" cy="53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536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You should be able to graph, describe, and use proper vocabulary related to trigonometric transformations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48600" cy="53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69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You should be able to discuss and describe the behavior of a trigonometric function based on the parent graph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513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092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You should be able to discuss and describe the behavior of a trigonometric function based on the parent graph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400" cy="529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27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You should be able to discuss and describe the behavior of a trigonometric function based on the parent graph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01000" cy="544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31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You should be able to discuss and describe the behavior of a trigonometric function based on the parent graph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96200" cy="523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194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 should be able to convert a function to the parts of a function and its graph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762000"/>
                <a:ext cx="7772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𝑦</m:t>
                      </m:r>
                      <m:r>
                        <a:rPr lang="en-US" sz="4400" b="0" i="1" smtClean="0">
                          <a:latin typeface="Cambria Math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sin</m:t>
                      </m:r>
                      <m:r>
                        <a:rPr lang="en-US" sz="4400" b="0" i="1" smtClean="0">
                          <a:latin typeface="Cambria Math"/>
                        </a:rPr>
                        <m:t>⁡(5</m:t>
                      </m:r>
                      <m:r>
                        <a:rPr lang="en-US" sz="4400" b="0" i="1" smtClean="0"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−270)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7772400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1676400"/>
            <a:ext cx="3505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each of the following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Period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period implied by transformation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range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amplitude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phase shift (direction and amount)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3732" y="17526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the five most important points on the graph of the function in the implied period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Which of the transformations has occurred?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Shift (PHASE SHIFT)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Compression</a:t>
            </a:r>
          </a:p>
        </p:txBody>
      </p:sp>
    </p:spTree>
    <p:extLst>
      <p:ext uri="{BB962C8B-B14F-4D97-AF65-F5344CB8AC3E}">
        <p14:creationId xmlns:p14="http://schemas.microsoft.com/office/powerpoint/2010/main" val="1527564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 should be able to convert a function to the parts of a function and its graph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81200" y="762001"/>
                <a:ext cx="510540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sin</m:t>
                      </m:r>
                      <m:r>
                        <a:rPr lang="en-US" sz="2800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−30)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62001"/>
                <a:ext cx="5105400" cy="910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1676400"/>
            <a:ext cx="3505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each of the following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Period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period implied by transformation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range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amplitude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phase shift (direction and amount)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3732" y="17526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the five most important points on the graph of the function in the implied period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Which of the transformations has occurred?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Shift (PHASE SHIFT)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Compression</a:t>
            </a:r>
          </a:p>
        </p:txBody>
      </p:sp>
    </p:spTree>
    <p:extLst>
      <p:ext uri="{BB962C8B-B14F-4D97-AF65-F5344CB8AC3E}">
        <p14:creationId xmlns:p14="http://schemas.microsoft.com/office/powerpoint/2010/main" val="1094038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 should be able to convert a function to the parts of a function and its graph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81200" y="762001"/>
                <a:ext cx="510540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cos</m:t>
                      </m:r>
                      <m:r>
                        <a:rPr lang="en-US" sz="2800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+30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62001"/>
                <a:ext cx="5105400" cy="910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1676400"/>
            <a:ext cx="3505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each of the following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Period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period implied by transformation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range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amplitude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phase shift (direction and amount)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3732" y="17526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the five most important points on the graph of the function in the implied period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Which of the transformations has occurred?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Shift (PHASE SHIFT)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Compression</a:t>
            </a:r>
          </a:p>
        </p:txBody>
      </p:sp>
    </p:spTree>
    <p:extLst>
      <p:ext uri="{BB962C8B-B14F-4D97-AF65-F5344CB8AC3E}">
        <p14:creationId xmlns:p14="http://schemas.microsoft.com/office/powerpoint/2010/main" val="1074346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 should be able to convert a function to the parts of a function and its graph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762000"/>
                <a:ext cx="77724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=−1 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7772400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1676400"/>
            <a:ext cx="3505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each of the following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Period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period implied by transformation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range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amplitude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phase shift (direction and amount)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3732" y="17526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the five most important points on the graph of the function in the implied period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Which of the transformations has occurred?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Shift (PHASE SHIFT)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Compression</a:t>
            </a:r>
          </a:p>
        </p:txBody>
      </p:sp>
    </p:spTree>
    <p:extLst>
      <p:ext uri="{BB962C8B-B14F-4D97-AF65-F5344CB8AC3E}">
        <p14:creationId xmlns:p14="http://schemas.microsoft.com/office/powerpoint/2010/main" val="384748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You should be able to use Quadrant 1 Behavior to reference to behavior in the other three quadrants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4358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81600" y="1600200"/>
                <a:ext cx="3581400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&gt; 0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in Q1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</a:t>
                </a:r>
                <a:r>
                  <a:rPr lang="en-US" sz="2400" dirty="0" smtClean="0"/>
                  <a:t>os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&gt; 0 </a:t>
                </a: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in Q1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</a:t>
                </a:r>
                <a:r>
                  <a:rPr lang="en-US" sz="2400" dirty="0" smtClean="0"/>
                  <a:t>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in Q1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STUDENTS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&gt; 0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in Q2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 smtClean="0"/>
                  <a:t>TAKE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&gt; 0</a:t>
                </a:r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in Q3</a:t>
                </a:r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r>
                  <a:rPr lang="en-US" sz="2400" dirty="0" smtClean="0"/>
                  <a:t>CALCULUS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</a:t>
                </a:r>
                <a:r>
                  <a:rPr lang="en-US" sz="2400" dirty="0" smtClean="0"/>
                  <a:t>os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&gt; 0</a:t>
                </a:r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in Q4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00200"/>
                <a:ext cx="3581400" cy="5447645"/>
              </a:xfrm>
              <a:prstGeom prst="rect">
                <a:avLst/>
              </a:prstGeom>
              <a:blipFill rotWithShape="1">
                <a:blip r:embed="rId3"/>
                <a:stretch>
                  <a:fillRect l="-2551" t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239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 should be able to convert a function to the parts of a function and its graph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762000"/>
                <a:ext cx="777240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=−4 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7772400" cy="10604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1676400"/>
            <a:ext cx="3505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each of the following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Period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period implied by transformation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range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amplitude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phase shift (direction and amount)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equation of the midline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3732" y="17526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the five most important points on the graph of the function in the implied period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Which of the transformations has occurred?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Shift (PHASE SHIFT)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Compression</a:t>
            </a:r>
          </a:p>
        </p:txBody>
      </p:sp>
    </p:spTree>
    <p:extLst>
      <p:ext uri="{BB962C8B-B14F-4D97-AF65-F5344CB8AC3E}">
        <p14:creationId xmlns:p14="http://schemas.microsoft.com/office/powerpoint/2010/main" val="2703527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98438"/>
                <a:ext cx="8229600" cy="7921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1800" dirty="0" smtClean="0"/>
                  <a:t>You should be able to convert the parts of a function and description of a function to the function and its graph</a:t>
                </a:r>
                <a:br>
                  <a:rPr lang="en-US" sz="1800" dirty="0" smtClean="0"/>
                </a:br>
                <a:r>
                  <a:rPr lang="en-US" sz="1800" b="1" dirty="0" smtClean="0"/>
                  <a:t>Given: you have a reflection of sine graph with an amplitude of 9 and  a period of [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−</m:t>
                    </m:r>
                    <m:r>
                      <a:rPr lang="en-US" sz="1800" b="1" i="1" smtClean="0">
                        <a:latin typeface="Cambria Math"/>
                      </a:rPr>
                      <m:t>𝟑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98438"/>
                <a:ext cx="8229600" cy="792162"/>
              </a:xfrm>
              <a:blipFill rotWithShape="1">
                <a:blip r:embed="rId2"/>
                <a:stretch>
                  <a:fillRect l="-370" t="-13077" r="-593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1905000"/>
            <a:ext cx="3505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each of the following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State the 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Period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range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amplitude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phase shift (direction and amount)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3732" y="17526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the five most important points on the graph of the function in the implied period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Which of the transformations has occurred?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Shift (PHASE SHIFT)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Compression</a:t>
            </a:r>
          </a:p>
        </p:txBody>
      </p:sp>
    </p:spTree>
    <p:extLst>
      <p:ext uri="{BB962C8B-B14F-4D97-AF65-F5344CB8AC3E}">
        <p14:creationId xmlns:p14="http://schemas.microsoft.com/office/powerpoint/2010/main" val="1620306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98438"/>
                <a:ext cx="8229600" cy="7921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1800" dirty="0" smtClean="0"/>
                  <a:t>You should be able to convert the parts of a function and description of a function to the function and its graph</a:t>
                </a:r>
                <a:br>
                  <a:rPr lang="en-US" sz="1800" dirty="0" smtClean="0"/>
                </a:br>
                <a:r>
                  <a:rPr lang="en-US" sz="1800" b="1" dirty="0" smtClean="0"/>
                  <a:t>Given: you have a cosine graph with an amplitude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1800" b="1" dirty="0" smtClean="0"/>
                  <a:t> and  a period of [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−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,  </m:t>
                    </m:r>
                    <m:f>
                      <m:fPr>
                        <m:ctrlPr>
                          <a:rPr lang="en-US" sz="18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1800" b="1" i="1" dirty="0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18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98438"/>
                <a:ext cx="8229600" cy="792162"/>
              </a:xfrm>
              <a:blipFill rotWithShape="1">
                <a:blip r:embed="rId2"/>
                <a:stretch>
                  <a:fillRect l="-370" t="-13077" r="-593" b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1905000"/>
            <a:ext cx="3505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each of the following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State the 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Period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range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phase shift (direction and amount)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3732" y="17526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the five most important points on the graph of the function in the implied period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Which of the transformations has occurred?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Shift (PHASE SHIFT)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Compression</a:t>
            </a:r>
          </a:p>
        </p:txBody>
      </p:sp>
    </p:spTree>
    <p:extLst>
      <p:ext uri="{BB962C8B-B14F-4D97-AF65-F5344CB8AC3E}">
        <p14:creationId xmlns:p14="http://schemas.microsoft.com/office/powerpoint/2010/main" val="8806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/>
              <a:t>You should be able to convert the parts of a function and description of a function to the function and its graph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Given: you have a reflection of sine graph with whose range has been vertically compressed by a factor of ½ and its period has a phase shift of 45 degrees to the right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350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each of the following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State the 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Period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period implied by transformation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range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amplitude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3732" y="17526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the five most important points on the graph of the function in the implied period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Which of the transformations has occurred?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Shift (PHASE SHIFT)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Compression</a:t>
            </a:r>
          </a:p>
        </p:txBody>
      </p:sp>
    </p:spTree>
    <p:extLst>
      <p:ext uri="{BB962C8B-B14F-4D97-AF65-F5344CB8AC3E}">
        <p14:creationId xmlns:p14="http://schemas.microsoft.com/office/powerpoint/2010/main" val="1381198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98438"/>
                <a:ext cx="8229600" cy="7921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1800" dirty="0" smtClean="0"/>
                  <a:t>You should be able to convert the parts of a function and description of a function to the function and its graph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b="1" dirty="0" smtClean="0"/>
                  <a:t>Given: you have a cosine graph with whose range has been vertically stretched by a factor of 5 and its period that has been stretched by a factor of 8  has a phase shift of 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1800" b="1" dirty="0" smtClean="0"/>
                  <a:t> radians to the left</a:t>
                </a:r>
                <a:endParaRPr lang="en-US" sz="2800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98438"/>
                <a:ext cx="8229600" cy="792162"/>
              </a:xfrm>
              <a:blipFill rotWithShape="1">
                <a:blip r:embed="rId2"/>
                <a:stretch>
                  <a:fillRect l="-370" t="-35385" r="-593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1905000"/>
            <a:ext cx="350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each of the following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State the 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Period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period implied by transformation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range (state using proper bracket notation)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amplitude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3732" y="17526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the five most important points on the graph of the function in the implied period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Which of the transformations has occurred?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Shift (PHASE SHIFT)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Compression</a:t>
            </a:r>
          </a:p>
        </p:txBody>
      </p:sp>
    </p:spTree>
    <p:extLst>
      <p:ext uri="{BB962C8B-B14F-4D97-AF65-F5344CB8AC3E}">
        <p14:creationId xmlns:p14="http://schemas.microsoft.com/office/powerpoint/2010/main" val="191451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Don’t Forget About the “Bow Ties” when referencing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9532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8625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Remember: Some Bow Ties are “SPECIAL”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6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2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Don’t Forget when referencing NEVER USE THE Y AXIS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25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Don’t Forget when referencing ALWAYS USE POSITIVE INPUT (calculators don’t reference, people reference)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67600" cy="508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14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2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Don’t Forget when referencing NEVER USE THE Y AXIS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25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Don’t Forget when referencing ALWAYS USE POSITIVE INPUT (calculators don’t reference, people reference)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62038"/>
            <a:ext cx="69532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0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2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Don’t Forget when referencing NEVER USE THE Y AXIS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25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Don’t Forget when referencing ALWAYS USE POSITIVE INPUT (calculators don’t reference, people reference)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62038"/>
            <a:ext cx="69532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3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2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Don’t Forget when referencing NEVER USE THE Y AXIS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25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Don’t Forget when referencing ALWAYS USE POSITIVE INPUT (calculators don’t reference, people reference)</a:t>
            </a: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62038"/>
            <a:ext cx="69532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4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1884</Words>
  <Application>Microsoft Office PowerPoint</Application>
  <PresentationFormat>On-screen Show (4:3)</PresentationFormat>
  <Paragraphs>343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Final Review Guide Pre-Calculus</vt:lpstr>
      <vt:lpstr>You should know about the Special Values on the Sine Curve and Cosine Curve</vt:lpstr>
      <vt:lpstr>You should know about the Special Values on the Unit Circle</vt:lpstr>
      <vt:lpstr>You should be able to use Quadrant 1 Behavior to reference to behavior in the other three quadrants</vt:lpstr>
      <vt:lpstr>Don’t Forget About the “Bow Ties” when referencing</vt:lpstr>
      <vt:lpstr>Don’t Forget when referencing NEVER USE THE Y AXIS</vt:lpstr>
      <vt:lpstr>Don’t Forget when referencing NEVER USE THE Y AXIS</vt:lpstr>
      <vt:lpstr>Don’t Forget when referencing NEVER USE THE Y AXIS</vt:lpstr>
      <vt:lpstr>Don’t Forget when referencing NEVER USE THE Y AXIS</vt:lpstr>
      <vt:lpstr>Don’t Forget when referencing NEVER USE THE Y AXIS</vt:lpstr>
      <vt:lpstr>Don’t Forget when referencing NEVER USE THE Y AXIS</vt:lpstr>
      <vt:lpstr>Don’t Forget when referencing NEVER USE THE Y AXIS</vt:lpstr>
      <vt:lpstr>Don’t Forget when referencing NEVER USE THE Y AXIS</vt:lpstr>
      <vt:lpstr>You should be able to use referencing and ordinary points in the coordinate plane to determine the angle formed in the standard position &amp; all related six trigonometric ratios with CORRECT SIGNS</vt:lpstr>
      <vt:lpstr>You should be able to use referencing and ordinary points in the coordinate plane to determine the angle formed in the standard position &amp; all related six trigonometric ratios with CORRECT SIGNS</vt:lpstr>
      <vt:lpstr>You should be able to use referencing and ordinary points in the coordinate plane to determine the angle formed in the standard position &amp; all related six trigonometric ratios with CORRECT SIGNS</vt:lpstr>
      <vt:lpstr>You should be able to use referencing and ordinary points in the coordinate plane to determine the angle formed in the standard position &amp; all related six trigonometric ratios with CORRECT SIGNS</vt:lpstr>
      <vt:lpstr>You should be able to use referencing and ordinary points in the coordinate plane to determine the angle formed in the standard position &amp; all related six trigonometric ratios with CORRECT SIGNS</vt:lpstr>
      <vt:lpstr>PowerPoint Presentation</vt:lpstr>
      <vt:lpstr>PowerPoint Presentation</vt:lpstr>
      <vt:lpstr>PowerPoint Presentation</vt:lpstr>
      <vt:lpstr>PowerPoint Presentation</vt:lpstr>
      <vt:lpstr>Big Conceptual Goal: Connect the graphs of Sine and Cosine to the Unit Circle</vt:lpstr>
      <vt:lpstr>Bigger Conceptual Goal:  Connect the vertically compressed graphs of Sine and Cosine to the ANY Circle with 0&lt; radius &lt; 1 </vt:lpstr>
      <vt:lpstr>Bigger Conceptual Goal:  Connect the vertically stretched graphs of Sine and Cosine to the ANY Circle with radius &gt;1 </vt:lpstr>
      <vt:lpstr>You should be able to graph, describe, and use proper vocabulary related to trigonometric transformations</vt:lpstr>
      <vt:lpstr>You should be able to graph, describe, and use proper vocabulary related to trigonometric transformations</vt:lpstr>
      <vt:lpstr>You should be able to graph, describe, and use proper vocabulary related to trigonometric transformations</vt:lpstr>
      <vt:lpstr>You should be able to graph, describe, and use proper vocabulary related to trigonometric transformations</vt:lpstr>
      <vt:lpstr>You should be able to graph, describe, and use proper vocabulary related to trigonometric transformations</vt:lpstr>
      <vt:lpstr>You should be able to graph, describe, and use proper vocabulary related to trigonometric transformations</vt:lpstr>
      <vt:lpstr>You should be able to discuss and describe the behavior of a trigonometric function based on the parent graph</vt:lpstr>
      <vt:lpstr>You should be able to discuss and describe the behavior of a trigonometric function based on the parent graph</vt:lpstr>
      <vt:lpstr>You should be able to discuss and describe the behavior of a trigonometric function based on the parent graph</vt:lpstr>
      <vt:lpstr>You should be able to discuss and describe the behavior of a trigonometric function based on the parent graph</vt:lpstr>
      <vt:lpstr>You should be able to convert a function to the parts of a function and its graph</vt:lpstr>
      <vt:lpstr>You should be able to convert a function to the parts of a function and its graph</vt:lpstr>
      <vt:lpstr>You should be able to convert a function to the parts of a function and its graph</vt:lpstr>
      <vt:lpstr>You should be able to convert a function to the parts of a function and its graph</vt:lpstr>
      <vt:lpstr>You should be able to convert a function to the parts of a function and its graph</vt:lpstr>
      <vt:lpstr>You should be able to convert the parts of a function and description of a function to the function and its graph Given: you have a reflection of sine graph with an amplitude of 9 and  a period of [-3π, 2π) </vt:lpstr>
      <vt:lpstr>You should be able to convert the parts of a function and description of a function to the function and its graph Given: you have a cosine graph with an amplitude of 2/5 and  a period of [-π,   π/2) </vt:lpstr>
      <vt:lpstr>You should be able to convert the parts of a function and description of a function to the function and its graph  Given: you have a reflection of sine graph with whose range has been vertically compressed by a factor of ½ and its period has a phase shift of 45 degrees to the right </vt:lpstr>
      <vt:lpstr>You should be able to convert the parts of a function and description of a function to the function and its graph  Given: you have a cosine graph with whose range has been vertically stretched by a factor of 5 and its period that has been stretched by a factor of 8  has a phase shift of  π radians to the left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Review Guide Pre-Calculus</dc:title>
  <dc:creator>Shad Hickman</dc:creator>
  <cp:lastModifiedBy>Shad Hickman</cp:lastModifiedBy>
  <cp:revision>27</cp:revision>
  <dcterms:created xsi:type="dcterms:W3CDTF">2020-12-11T01:39:03Z</dcterms:created>
  <dcterms:modified xsi:type="dcterms:W3CDTF">2020-12-12T16:21:15Z</dcterms:modified>
</cp:coreProperties>
</file>